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4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6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7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8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9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0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11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12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13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14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5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16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7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18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19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20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21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22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23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notesSlides/notesSlide24.xml" ContentType="application/vnd.openxmlformats-officedocument.presentationml.notesSlide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25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9" r:id="rId2"/>
    <p:sldId id="311" r:id="rId3"/>
    <p:sldId id="299" r:id="rId4"/>
    <p:sldId id="300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261" r:id="rId16"/>
    <p:sldId id="288" r:id="rId17"/>
    <p:sldId id="291" r:id="rId18"/>
    <p:sldId id="293" r:id="rId19"/>
    <p:sldId id="294" r:id="rId20"/>
    <p:sldId id="292" r:id="rId21"/>
    <p:sldId id="289" r:id="rId22"/>
    <p:sldId id="295" r:id="rId23"/>
    <p:sldId id="296" r:id="rId24"/>
    <p:sldId id="290" r:id="rId25"/>
    <p:sldId id="297" r:id="rId26"/>
    <p:sldId id="298" r:id="rId27"/>
  </p:sldIdLst>
  <p:sldSz cx="9144000" cy="6858000" type="screen4x3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79CC93D-E52E-4D84-901B-11D7331DD495}">
          <p14:sldIdLst>
            <p14:sldId id="259"/>
            <p14:sldId id="311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</p14:sldIdLst>
        </p14:section>
        <p14:section name="Presentation" id="{ABA716BF-3A5C-4ADB-94C9-CFEF84EBA240}">
          <p14:sldIdLst>
            <p14:sldId id="261"/>
            <p14:sldId id="288"/>
            <p14:sldId id="291"/>
            <p14:sldId id="293"/>
            <p14:sldId id="294"/>
            <p14:sldId id="292"/>
            <p14:sldId id="289"/>
            <p14:sldId id="295"/>
            <p14:sldId id="296"/>
            <p14:sldId id="290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ED6"/>
    <a:srgbClr val="0033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3977" autoAdjust="0"/>
  </p:normalViewPr>
  <p:slideViewPr>
    <p:cSldViewPr>
      <p:cViewPr varScale="1">
        <p:scale>
          <a:sx n="156" d="100"/>
          <a:sy n="156" d="100"/>
        </p:scale>
        <p:origin x="4428" y="2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4" d="100"/>
        <a:sy n="154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14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FDC75-7F73-4A4A-A77C-09AADF00E0EA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226BF-1F13-42D3-80DC-373E7ADD1E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EF76B-3757-4A0B-AF93-28494465C1DD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93FD4-8F83-4EF7-AC3F-0DC0388986B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template can be used as a starter file for presenting training materials in a group setting.</a:t>
            </a:r>
          </a:p>
          <a:p>
            <a:endParaRPr lang="en-US" dirty="0" smtClean="0"/>
          </a:p>
          <a:p>
            <a:pPr lvl="0"/>
            <a:r>
              <a:rPr lang="en-US" sz="1200" b="1" dirty="0" smtClean="0"/>
              <a:t>Sections</a:t>
            </a:r>
            <a:endParaRPr lang="en-US" sz="1200" b="0" dirty="0" smtClean="0"/>
          </a:p>
          <a:p>
            <a:pPr lvl="0"/>
            <a:r>
              <a:rPr lang="en-US" sz="1200" b="0" dirty="0" smtClean="0"/>
              <a:t>Right-click on a slide to add sections.</a:t>
            </a:r>
            <a:r>
              <a:rPr lang="en-US" sz="1200" b="0" baseline="0" dirty="0" smtClean="0"/>
              <a:t> Sections can help to organize your slides or facilitate collaboration between multiple authors.</a:t>
            </a:r>
            <a:endParaRPr lang="en-US" sz="1200" b="0" dirty="0" smtClean="0"/>
          </a:p>
          <a:p>
            <a:pPr lvl="0"/>
            <a:endParaRPr lang="en-US" sz="1200" b="1" dirty="0" smtClean="0"/>
          </a:p>
          <a:p>
            <a:pPr lvl="0"/>
            <a:r>
              <a:rPr lang="en-US" sz="1200" b="1" dirty="0" smtClean="0"/>
              <a:t>Notes</a:t>
            </a:r>
          </a:p>
          <a:p>
            <a:pPr lvl="0"/>
            <a:r>
              <a:rPr lang="en-US" sz="1200" dirty="0" smtClean="0"/>
              <a:t>Use the Notes section for delivery notes or to provide additional details for the audience.</a:t>
            </a:r>
            <a:r>
              <a:rPr lang="en-US" sz="1200" baseline="0" dirty="0" smtClean="0"/>
              <a:t> View these notes in Presentation View during your presentation. </a:t>
            </a:r>
          </a:p>
          <a:p>
            <a:pPr lvl="0">
              <a:buFontTx/>
              <a:buNone/>
            </a:pPr>
            <a:r>
              <a:rPr lang="en-US" sz="1200" dirty="0" smtClean="0"/>
              <a:t>Keep in mind the font size (important for accessibility, visibility, videotaping, and online production)</a:t>
            </a:r>
          </a:p>
          <a:p>
            <a:pPr lvl="0"/>
            <a:endParaRPr lang="en-US" sz="1200" dirty="0" smtClean="0"/>
          </a:p>
          <a:p>
            <a:pPr lvl="0">
              <a:buFontTx/>
              <a:buNone/>
            </a:pPr>
            <a:r>
              <a:rPr lang="en-US" sz="1200" b="1" dirty="0" smtClean="0"/>
              <a:t>Coordinated colors </a:t>
            </a:r>
          </a:p>
          <a:p>
            <a:pPr lvl="0">
              <a:buFontTx/>
              <a:buNone/>
            </a:pPr>
            <a:r>
              <a:rPr lang="en-US" sz="1200" dirty="0" smtClean="0"/>
              <a:t>Pay particular attention to the graphs, charts, and text boxes.</a:t>
            </a:r>
            <a:r>
              <a:rPr lang="en-US" sz="1200" baseline="0" dirty="0" smtClean="0"/>
              <a:t> </a:t>
            </a:r>
            <a:endParaRPr lang="en-US" sz="1200" dirty="0" smtClean="0"/>
          </a:p>
          <a:p>
            <a:pPr lvl="0"/>
            <a:r>
              <a:rPr lang="en-US" sz="1200" dirty="0" smtClean="0"/>
              <a:t>Consider that attendees will print in black and white or </a:t>
            </a:r>
            <a:r>
              <a:rPr lang="en-US" sz="1200" dirty="0" err="1" smtClean="0"/>
              <a:t>grayscale</a:t>
            </a:r>
            <a:r>
              <a:rPr lang="en-US" sz="1200" dirty="0" smtClean="0"/>
              <a:t>. Run a test print to make sure your colors work when printed in pure black and white and </a:t>
            </a:r>
            <a:r>
              <a:rPr lang="en-US" sz="1200" dirty="0" err="1" smtClean="0"/>
              <a:t>grayscale</a:t>
            </a:r>
            <a:r>
              <a:rPr lang="en-US" sz="1200" dirty="0" smtClean="0"/>
              <a:t>.</a:t>
            </a:r>
          </a:p>
          <a:p>
            <a:pPr lvl="0">
              <a:buFontTx/>
              <a:buNone/>
            </a:pPr>
            <a:endParaRPr lang="en-US" sz="1200" dirty="0" smtClean="0"/>
          </a:p>
          <a:p>
            <a:pPr lvl="0">
              <a:buFontTx/>
              <a:buNone/>
            </a:pPr>
            <a:r>
              <a:rPr lang="en-US" sz="1200" b="1" dirty="0" smtClean="0"/>
              <a:t>Graphics, tables, and graphs</a:t>
            </a:r>
          </a:p>
          <a:p>
            <a:pPr lvl="0"/>
            <a:r>
              <a:rPr lang="en-US" sz="1200" dirty="0" smtClean="0"/>
              <a:t>Keep it simple: If possible, use consistent, non-distracting styles and colors.</a:t>
            </a:r>
          </a:p>
          <a:p>
            <a:pPr lvl="0"/>
            <a:r>
              <a:rPr lang="en-US" sz="1200" dirty="0" smtClean="0"/>
              <a:t>Label all graphs and tables.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083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46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48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053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17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45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45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98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79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1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179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419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538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245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446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982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15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57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68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83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50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43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25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Give a brief overview of the presentation.</a:t>
            </a:r>
            <a:r>
              <a:rPr lang="en-US" baseline="0" dirty="0" smtClean="0"/>
              <a:t> D</a:t>
            </a:r>
            <a:r>
              <a:rPr lang="en-US" dirty="0" smtClean="0"/>
              <a:t>escribe the major focus of the presentation and why it is important.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Introduce each of the major topics.</a:t>
            </a:r>
          </a:p>
          <a:p>
            <a:r>
              <a:rPr lang="en-US" dirty="0" smtClean="0"/>
              <a:t>To provide a road map for the audience, you</a:t>
            </a:r>
            <a:r>
              <a:rPr lang="en-US" baseline="0" dirty="0" smtClean="0"/>
              <a:t> can </a:t>
            </a:r>
            <a:r>
              <a:rPr lang="en-US" dirty="0" smtClean="0"/>
              <a:t>repeat this Overview slide throughout the presentation, highlighting the particular topic you will discuss next.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65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590800" y="2286000"/>
            <a:ext cx="6180224" cy="1470025"/>
          </a:xfrm>
        </p:spPr>
        <p:txBody>
          <a:bodyPr anchor="t"/>
          <a:lstStyle>
            <a:lvl1pPr algn="r">
              <a:defRPr b="1" cap="small" baseline="0">
                <a:solidFill>
                  <a:srgbClr val="0033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400" y="4038600"/>
            <a:ext cx="4772528" cy="990600"/>
          </a:xfrm>
        </p:spPr>
        <p:txBody>
          <a:bodyPr>
            <a:normAutofit/>
          </a:bodyPr>
          <a:lstStyle>
            <a:lvl1pPr marL="0" indent="0" algn="r">
              <a:buNone/>
              <a:defRPr sz="2000" b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51"/>
            <a:ext cx="3721618" cy="68580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858000" y="5105400"/>
            <a:ext cx="1828800" cy="990600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</a:lstStyle>
          <a:p>
            <a:r>
              <a:rPr lang="en-US" dirty="0" smtClean="0"/>
              <a:t>Company Logo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762000" y="6356350"/>
            <a:ext cx="2133600" cy="365125"/>
          </a:xfrm>
        </p:spPr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35635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161049" y="-3176815"/>
            <a:ext cx="2819400" cy="917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3048000"/>
            <a:ext cx="4343400" cy="1362075"/>
          </a:xfrm>
        </p:spPr>
        <p:txBody>
          <a:bodyPr anchor="b" anchorCtr="0"/>
          <a:lstStyle>
            <a:lvl1pPr algn="l">
              <a:defRPr sz="4000" b="1" cap="small" baseline="0">
                <a:solidFill>
                  <a:srgbClr val="0033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781800" y="5334000"/>
            <a:ext cx="2133600" cy="9906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 smtClean="0"/>
              <a:t>Company Logo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69632"/>
            <a:ext cx="8077200" cy="1143000"/>
          </a:xfrm>
        </p:spPr>
        <p:txBody>
          <a:bodyPr anchor="ctr" anchorCtr="0"/>
          <a:lstStyle>
            <a:lvl1pPr algn="l">
              <a:defRPr lang="en-US" dirty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96413"/>
            <a:ext cx="8077200" cy="4297363"/>
          </a:xfrm>
        </p:spPr>
        <p:txBody>
          <a:bodyPr>
            <a:normAutofit/>
          </a:bodyPr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36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36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36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274638"/>
            <a:ext cx="58674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18108031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think-cell Slide" r:id="rId17" imgW="624" imgH="623" progId="TCLayout.ActiveDocument.1">
                  <p:embed/>
                </p:oleObj>
              </mc:Choice>
              <mc:Fallback>
                <p:oleObj name="think-cell Slide" r:id="rId17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/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US" sz="4400" b="0" i="0" baseline="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27463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600200"/>
            <a:ext cx="8077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B281C-5159-4971-8228-52B9A72E9ED2}" type="datetimeFigureOut">
              <a:rPr lang="en-US" smtClean="0"/>
              <a:pPr/>
              <a:t>8/9/2020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56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0" y="-109183"/>
            <a:ext cx="818707" cy="70831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54" r:id="rId10"/>
    <p:sldLayoutId id="2147483655" r:id="rId11"/>
    <p:sldLayoutId id="2147483663" r:id="rId12"/>
  </p:sldLayoutIdLst>
  <p:transition spd="slow">
    <p:wipe dir="d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lang="en-US" sz="4400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5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tags" Target="../tags/tag8.xml"/><Relationship Id="rId11" Type="http://schemas.openxmlformats.org/officeDocument/2006/relationships/image" Target="../media/image7.png"/><Relationship Id="rId5" Type="http://schemas.openxmlformats.org/officeDocument/2006/relationships/tags" Target="../tags/tag7.xml"/><Relationship Id="rId10" Type="http://schemas.openxmlformats.org/officeDocument/2006/relationships/image" Target="../media/image1.emf"/><Relationship Id="rId4" Type="http://schemas.openxmlformats.org/officeDocument/2006/relationships/tags" Target="../tags/tag6.xml"/><Relationship Id="rId9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openxmlformats.org/officeDocument/2006/relationships/tags" Target="../tags/tag49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48.xml"/><Relationship Id="rId1" Type="http://schemas.openxmlformats.org/officeDocument/2006/relationships/vmlDrawing" Target="../drawings/vmlDrawing11.vml"/><Relationship Id="rId6" Type="http://schemas.openxmlformats.org/officeDocument/2006/relationships/tags" Target="../tags/tag52.xml"/><Relationship Id="rId11" Type="http://schemas.openxmlformats.org/officeDocument/2006/relationships/image" Target="../media/image13.png"/><Relationship Id="rId5" Type="http://schemas.openxmlformats.org/officeDocument/2006/relationships/tags" Target="../tags/tag51.xml"/><Relationship Id="rId10" Type="http://schemas.openxmlformats.org/officeDocument/2006/relationships/image" Target="../media/image1.emf"/><Relationship Id="rId4" Type="http://schemas.openxmlformats.org/officeDocument/2006/relationships/tags" Target="../tags/tag50.xml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54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53.xml"/><Relationship Id="rId1" Type="http://schemas.openxmlformats.org/officeDocument/2006/relationships/vmlDrawing" Target="../drawings/vmlDrawing12.vml"/><Relationship Id="rId6" Type="http://schemas.openxmlformats.org/officeDocument/2006/relationships/tags" Target="../tags/tag57.xml"/><Relationship Id="rId11" Type="http://schemas.openxmlformats.org/officeDocument/2006/relationships/image" Target="../media/image14.png"/><Relationship Id="rId5" Type="http://schemas.openxmlformats.org/officeDocument/2006/relationships/tags" Target="../tags/tag56.xml"/><Relationship Id="rId10" Type="http://schemas.openxmlformats.org/officeDocument/2006/relationships/image" Target="../media/image1.emf"/><Relationship Id="rId4" Type="http://schemas.openxmlformats.org/officeDocument/2006/relationships/tags" Target="../tags/tag55.xml"/><Relationship Id="rId9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tags" Target="../tags/tag59.xml"/><Relationship Id="rId7" Type="http://schemas.openxmlformats.org/officeDocument/2006/relationships/notesSlide" Target="../notesSlides/notesSlide12.xml"/><Relationship Id="rId2" Type="http://schemas.openxmlformats.org/officeDocument/2006/relationships/tags" Target="../tags/tag58.xml"/><Relationship Id="rId1" Type="http://schemas.openxmlformats.org/officeDocument/2006/relationships/vmlDrawing" Target="../drawings/vmlDrawing13.vml"/><Relationship Id="rId6" Type="http://schemas.openxmlformats.org/officeDocument/2006/relationships/slideLayout" Target="../slideLayouts/slideLayout3.xml"/><Relationship Id="rId11" Type="http://schemas.openxmlformats.org/officeDocument/2006/relationships/image" Target="../media/image15.png"/><Relationship Id="rId5" Type="http://schemas.openxmlformats.org/officeDocument/2006/relationships/tags" Target="../tags/tag61.xml"/><Relationship Id="rId10" Type="http://schemas.openxmlformats.org/officeDocument/2006/relationships/image" Target="../media/image14.png"/><Relationship Id="rId4" Type="http://schemas.openxmlformats.org/officeDocument/2006/relationships/tags" Target="../tags/tag60.xml"/><Relationship Id="rId9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tags" Target="../tags/tag63.xml"/><Relationship Id="rId7" Type="http://schemas.openxmlformats.org/officeDocument/2006/relationships/notesSlide" Target="../notesSlides/notesSlide13.xml"/><Relationship Id="rId2" Type="http://schemas.openxmlformats.org/officeDocument/2006/relationships/tags" Target="../tags/tag62.xml"/><Relationship Id="rId1" Type="http://schemas.openxmlformats.org/officeDocument/2006/relationships/vmlDrawing" Target="../drawings/vmlDrawing14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9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3" Type="http://schemas.openxmlformats.org/officeDocument/2006/relationships/tags" Target="../tags/tag67.xml"/><Relationship Id="rId7" Type="http://schemas.openxmlformats.org/officeDocument/2006/relationships/notesSlide" Target="../notesSlides/notesSlide14.xml"/><Relationship Id="rId2" Type="http://schemas.openxmlformats.org/officeDocument/2006/relationships/tags" Target="../tags/tag66.xml"/><Relationship Id="rId1" Type="http://schemas.openxmlformats.org/officeDocument/2006/relationships/vmlDrawing" Target="../drawings/vmlDrawing15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9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3" Type="http://schemas.openxmlformats.org/officeDocument/2006/relationships/tags" Target="../tags/tag71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70.xml"/><Relationship Id="rId1" Type="http://schemas.openxmlformats.org/officeDocument/2006/relationships/vmlDrawing" Target="../drawings/vmlDrawing16.v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10" Type="http://schemas.openxmlformats.org/officeDocument/2006/relationships/image" Target="../media/image1.emf"/><Relationship Id="rId4" Type="http://schemas.openxmlformats.org/officeDocument/2006/relationships/tags" Target="../tags/tag72.xml"/><Relationship Id="rId9" Type="http://schemas.openxmlformats.org/officeDocument/2006/relationships/oleObject" Target="../embeddings/oleObject16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tags" Target="../tags/tag76.xml"/><Relationship Id="rId7" Type="http://schemas.openxmlformats.org/officeDocument/2006/relationships/notesSlide" Target="../notesSlides/notesSlide16.xml"/><Relationship Id="rId2" Type="http://schemas.openxmlformats.org/officeDocument/2006/relationships/tags" Target="../tags/tag75.xml"/><Relationship Id="rId1" Type="http://schemas.openxmlformats.org/officeDocument/2006/relationships/vmlDrawing" Target="../drawings/vmlDrawing17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9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3" Type="http://schemas.openxmlformats.org/officeDocument/2006/relationships/tags" Target="../tags/tag8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79.xml"/><Relationship Id="rId1" Type="http://schemas.openxmlformats.org/officeDocument/2006/relationships/vmlDrawing" Target="../drawings/vmlDrawing18.vml"/><Relationship Id="rId6" Type="http://schemas.openxmlformats.org/officeDocument/2006/relationships/tags" Target="../tags/tag83.xml"/><Relationship Id="rId11" Type="http://schemas.openxmlformats.org/officeDocument/2006/relationships/image" Target="../media/image8.png"/><Relationship Id="rId5" Type="http://schemas.openxmlformats.org/officeDocument/2006/relationships/tags" Target="../tags/tag82.xml"/><Relationship Id="rId10" Type="http://schemas.openxmlformats.org/officeDocument/2006/relationships/image" Target="../media/image1.emf"/><Relationship Id="rId4" Type="http://schemas.openxmlformats.org/officeDocument/2006/relationships/tags" Target="../tags/tag81.xml"/><Relationship Id="rId9" Type="http://schemas.openxmlformats.org/officeDocument/2006/relationships/oleObject" Target="../embeddings/oleObject18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3" Type="http://schemas.openxmlformats.org/officeDocument/2006/relationships/tags" Target="../tags/tag85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84.xml"/><Relationship Id="rId1" Type="http://schemas.openxmlformats.org/officeDocument/2006/relationships/vmlDrawing" Target="../drawings/vmlDrawing19.vml"/><Relationship Id="rId6" Type="http://schemas.openxmlformats.org/officeDocument/2006/relationships/tags" Target="../tags/tag88.xml"/><Relationship Id="rId11" Type="http://schemas.openxmlformats.org/officeDocument/2006/relationships/image" Target="../media/image9.png"/><Relationship Id="rId5" Type="http://schemas.openxmlformats.org/officeDocument/2006/relationships/tags" Target="../tags/tag87.xml"/><Relationship Id="rId10" Type="http://schemas.openxmlformats.org/officeDocument/2006/relationships/image" Target="../media/image1.emf"/><Relationship Id="rId4" Type="http://schemas.openxmlformats.org/officeDocument/2006/relationships/tags" Target="../tags/tag86.xml"/><Relationship Id="rId9" Type="http://schemas.openxmlformats.org/officeDocument/2006/relationships/oleObject" Target="../embeddings/oleObject19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3" Type="http://schemas.openxmlformats.org/officeDocument/2006/relationships/tags" Target="../tags/tag9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89.xml"/><Relationship Id="rId1" Type="http://schemas.openxmlformats.org/officeDocument/2006/relationships/vmlDrawing" Target="../drawings/vmlDrawing20.vml"/><Relationship Id="rId6" Type="http://schemas.openxmlformats.org/officeDocument/2006/relationships/tags" Target="../tags/tag93.xml"/><Relationship Id="rId11" Type="http://schemas.openxmlformats.org/officeDocument/2006/relationships/image" Target="../media/image10.png"/><Relationship Id="rId5" Type="http://schemas.openxmlformats.org/officeDocument/2006/relationships/tags" Target="../tags/tag92.xml"/><Relationship Id="rId10" Type="http://schemas.openxmlformats.org/officeDocument/2006/relationships/image" Target="../media/image1.emf"/><Relationship Id="rId4" Type="http://schemas.openxmlformats.org/officeDocument/2006/relationships/tags" Target="../tags/tag91.xml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9.xml"/><Relationship Id="rId1" Type="http://schemas.openxmlformats.org/officeDocument/2006/relationships/vmlDrawing" Target="../drawings/vmlDrawing3.v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10" Type="http://schemas.openxmlformats.org/officeDocument/2006/relationships/image" Target="../media/image1.emf"/><Relationship Id="rId4" Type="http://schemas.openxmlformats.org/officeDocument/2006/relationships/tags" Target="../tags/tag11.xml"/><Relationship Id="rId9" Type="http://schemas.openxmlformats.org/officeDocument/2006/relationships/oleObject" Target="../embeddings/oleObject3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3" Type="http://schemas.openxmlformats.org/officeDocument/2006/relationships/tags" Target="../tags/tag95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94.xml"/><Relationship Id="rId1" Type="http://schemas.openxmlformats.org/officeDocument/2006/relationships/vmlDrawing" Target="../drawings/vmlDrawing21.vml"/><Relationship Id="rId6" Type="http://schemas.openxmlformats.org/officeDocument/2006/relationships/tags" Target="../tags/tag98.xml"/><Relationship Id="rId11" Type="http://schemas.openxmlformats.org/officeDocument/2006/relationships/image" Target="../media/image11.png"/><Relationship Id="rId5" Type="http://schemas.openxmlformats.org/officeDocument/2006/relationships/tags" Target="../tags/tag97.xml"/><Relationship Id="rId10" Type="http://schemas.openxmlformats.org/officeDocument/2006/relationships/image" Target="../media/image1.emf"/><Relationship Id="rId4" Type="http://schemas.openxmlformats.org/officeDocument/2006/relationships/tags" Target="../tags/tag96.xml"/><Relationship Id="rId9" Type="http://schemas.openxmlformats.org/officeDocument/2006/relationships/oleObject" Target="../embeddings/oleObject21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1.xml"/><Relationship Id="rId3" Type="http://schemas.openxmlformats.org/officeDocument/2006/relationships/tags" Target="../tags/tag10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99.xml"/><Relationship Id="rId1" Type="http://schemas.openxmlformats.org/officeDocument/2006/relationships/vmlDrawing" Target="../drawings/vmlDrawing22.vml"/><Relationship Id="rId6" Type="http://schemas.openxmlformats.org/officeDocument/2006/relationships/tags" Target="../tags/tag103.xml"/><Relationship Id="rId11" Type="http://schemas.openxmlformats.org/officeDocument/2006/relationships/image" Target="../media/image12.png"/><Relationship Id="rId5" Type="http://schemas.openxmlformats.org/officeDocument/2006/relationships/tags" Target="../tags/tag102.xml"/><Relationship Id="rId10" Type="http://schemas.openxmlformats.org/officeDocument/2006/relationships/image" Target="../media/image1.emf"/><Relationship Id="rId4" Type="http://schemas.openxmlformats.org/officeDocument/2006/relationships/tags" Target="../tags/tag101.xml"/><Relationship Id="rId9" Type="http://schemas.openxmlformats.org/officeDocument/2006/relationships/oleObject" Target="../embeddings/oleObject22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3" Type="http://schemas.openxmlformats.org/officeDocument/2006/relationships/tags" Target="../tags/tag105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104.xml"/><Relationship Id="rId1" Type="http://schemas.openxmlformats.org/officeDocument/2006/relationships/vmlDrawing" Target="../drawings/vmlDrawing23.vml"/><Relationship Id="rId6" Type="http://schemas.openxmlformats.org/officeDocument/2006/relationships/tags" Target="../tags/tag108.xml"/><Relationship Id="rId11" Type="http://schemas.openxmlformats.org/officeDocument/2006/relationships/image" Target="../media/image13.png"/><Relationship Id="rId5" Type="http://schemas.openxmlformats.org/officeDocument/2006/relationships/tags" Target="../tags/tag107.xml"/><Relationship Id="rId10" Type="http://schemas.openxmlformats.org/officeDocument/2006/relationships/image" Target="../media/image1.emf"/><Relationship Id="rId4" Type="http://schemas.openxmlformats.org/officeDocument/2006/relationships/tags" Target="../tags/tag106.xml"/><Relationship Id="rId9" Type="http://schemas.openxmlformats.org/officeDocument/2006/relationships/oleObject" Target="../embeddings/oleObject23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3" Type="http://schemas.openxmlformats.org/officeDocument/2006/relationships/tags" Target="../tags/tag11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109.xml"/><Relationship Id="rId1" Type="http://schemas.openxmlformats.org/officeDocument/2006/relationships/vmlDrawing" Target="../drawings/vmlDrawing24.vml"/><Relationship Id="rId6" Type="http://schemas.openxmlformats.org/officeDocument/2006/relationships/tags" Target="../tags/tag113.xml"/><Relationship Id="rId11" Type="http://schemas.openxmlformats.org/officeDocument/2006/relationships/image" Target="../media/image14.png"/><Relationship Id="rId5" Type="http://schemas.openxmlformats.org/officeDocument/2006/relationships/tags" Target="../tags/tag112.xml"/><Relationship Id="rId10" Type="http://schemas.openxmlformats.org/officeDocument/2006/relationships/image" Target="../media/image1.emf"/><Relationship Id="rId4" Type="http://schemas.openxmlformats.org/officeDocument/2006/relationships/tags" Target="../tags/tag111.xml"/><Relationship Id="rId9" Type="http://schemas.openxmlformats.org/officeDocument/2006/relationships/oleObject" Target="../embeddings/oleObject24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tags" Target="../tags/tag115.xml"/><Relationship Id="rId7" Type="http://schemas.openxmlformats.org/officeDocument/2006/relationships/notesSlide" Target="../notesSlides/notesSlide24.xml"/><Relationship Id="rId2" Type="http://schemas.openxmlformats.org/officeDocument/2006/relationships/tags" Target="../tags/tag114.xml"/><Relationship Id="rId1" Type="http://schemas.openxmlformats.org/officeDocument/2006/relationships/vmlDrawing" Target="../drawings/vmlDrawing25.vml"/><Relationship Id="rId6" Type="http://schemas.openxmlformats.org/officeDocument/2006/relationships/slideLayout" Target="../slideLayouts/slideLayout3.xml"/><Relationship Id="rId11" Type="http://schemas.openxmlformats.org/officeDocument/2006/relationships/image" Target="../media/image15.png"/><Relationship Id="rId5" Type="http://schemas.openxmlformats.org/officeDocument/2006/relationships/tags" Target="../tags/tag117.xml"/><Relationship Id="rId10" Type="http://schemas.openxmlformats.org/officeDocument/2006/relationships/image" Target="../media/image14.png"/><Relationship Id="rId4" Type="http://schemas.openxmlformats.org/officeDocument/2006/relationships/tags" Target="../tags/tag116.xml"/><Relationship Id="rId9" Type="http://schemas.openxmlformats.org/officeDocument/2006/relationships/image" Target="../media/image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3" Type="http://schemas.openxmlformats.org/officeDocument/2006/relationships/tags" Target="../tags/tag119.xml"/><Relationship Id="rId7" Type="http://schemas.openxmlformats.org/officeDocument/2006/relationships/notesSlide" Target="../notesSlides/notesSlide25.xml"/><Relationship Id="rId2" Type="http://schemas.openxmlformats.org/officeDocument/2006/relationships/tags" Target="../tags/tag118.xml"/><Relationship Id="rId1" Type="http://schemas.openxmlformats.org/officeDocument/2006/relationships/vmlDrawing" Target="../drawings/vmlDrawing26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9" Type="http://schemas.openxmlformats.org/officeDocument/2006/relationships/image" Target="../media/image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tags" Target="../tags/tag123.xml"/><Relationship Id="rId7" Type="http://schemas.openxmlformats.org/officeDocument/2006/relationships/notesSlide" Target="../notesSlides/notesSlide26.xml"/><Relationship Id="rId2" Type="http://schemas.openxmlformats.org/officeDocument/2006/relationships/tags" Target="../tags/tag122.xml"/><Relationship Id="rId1" Type="http://schemas.openxmlformats.org/officeDocument/2006/relationships/vmlDrawing" Target="../drawings/vmlDrawing27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9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15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vmlDrawing" Target="../drawings/vmlDrawing4.v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10" Type="http://schemas.openxmlformats.org/officeDocument/2006/relationships/image" Target="../media/image1.emf"/><Relationship Id="rId4" Type="http://schemas.openxmlformats.org/officeDocument/2006/relationships/tags" Target="../tags/tag16.xml"/><Relationship Id="rId9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tags" Target="../tags/tag20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19.xml"/><Relationship Id="rId1" Type="http://schemas.openxmlformats.org/officeDocument/2006/relationships/vmlDrawing" Target="../drawings/vmlDrawing5.v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9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4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23.xml"/><Relationship Id="rId1" Type="http://schemas.openxmlformats.org/officeDocument/2006/relationships/vmlDrawing" Target="../drawings/vmlDrawing6.vml"/><Relationship Id="rId6" Type="http://schemas.openxmlformats.org/officeDocument/2006/relationships/tags" Target="../tags/tag27.xml"/><Relationship Id="rId11" Type="http://schemas.openxmlformats.org/officeDocument/2006/relationships/image" Target="../media/image8.png"/><Relationship Id="rId5" Type="http://schemas.openxmlformats.org/officeDocument/2006/relationships/tags" Target="../tags/tag26.xml"/><Relationship Id="rId10" Type="http://schemas.openxmlformats.org/officeDocument/2006/relationships/image" Target="../media/image1.emf"/><Relationship Id="rId4" Type="http://schemas.openxmlformats.org/officeDocument/2006/relationships/tags" Target="../tags/tag25.xml"/><Relationship Id="rId9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29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28.xml"/><Relationship Id="rId1" Type="http://schemas.openxmlformats.org/officeDocument/2006/relationships/vmlDrawing" Target="../drawings/vmlDrawing7.vml"/><Relationship Id="rId6" Type="http://schemas.openxmlformats.org/officeDocument/2006/relationships/tags" Target="../tags/tag32.xml"/><Relationship Id="rId11" Type="http://schemas.openxmlformats.org/officeDocument/2006/relationships/image" Target="../media/image9.png"/><Relationship Id="rId5" Type="http://schemas.openxmlformats.org/officeDocument/2006/relationships/tags" Target="../tags/tag31.xml"/><Relationship Id="rId10" Type="http://schemas.openxmlformats.org/officeDocument/2006/relationships/image" Target="../media/image1.emf"/><Relationship Id="rId4" Type="http://schemas.openxmlformats.org/officeDocument/2006/relationships/tags" Target="../tags/tag30.xml"/><Relationship Id="rId9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openxmlformats.org/officeDocument/2006/relationships/tags" Target="../tags/tag34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33.xml"/><Relationship Id="rId1" Type="http://schemas.openxmlformats.org/officeDocument/2006/relationships/vmlDrawing" Target="../drawings/vmlDrawing8.vml"/><Relationship Id="rId6" Type="http://schemas.openxmlformats.org/officeDocument/2006/relationships/tags" Target="../tags/tag37.xml"/><Relationship Id="rId11" Type="http://schemas.openxmlformats.org/officeDocument/2006/relationships/image" Target="../media/image10.png"/><Relationship Id="rId5" Type="http://schemas.openxmlformats.org/officeDocument/2006/relationships/tags" Target="../tags/tag36.xml"/><Relationship Id="rId10" Type="http://schemas.openxmlformats.org/officeDocument/2006/relationships/image" Target="../media/image1.emf"/><Relationship Id="rId4" Type="http://schemas.openxmlformats.org/officeDocument/2006/relationships/tags" Target="../tags/tag35.xml"/><Relationship Id="rId9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39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11" Type="http://schemas.openxmlformats.org/officeDocument/2006/relationships/image" Target="../media/image11.png"/><Relationship Id="rId5" Type="http://schemas.openxmlformats.org/officeDocument/2006/relationships/tags" Target="../tags/tag41.xml"/><Relationship Id="rId10" Type="http://schemas.openxmlformats.org/officeDocument/2006/relationships/image" Target="../media/image1.emf"/><Relationship Id="rId4" Type="http://schemas.openxmlformats.org/officeDocument/2006/relationships/tags" Target="../tags/tag40.xml"/><Relationship Id="rId9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openxmlformats.org/officeDocument/2006/relationships/tags" Target="../tags/tag44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6" Type="http://schemas.openxmlformats.org/officeDocument/2006/relationships/tags" Target="../tags/tag47.xml"/><Relationship Id="rId11" Type="http://schemas.openxmlformats.org/officeDocument/2006/relationships/image" Target="../media/image12.png"/><Relationship Id="rId5" Type="http://schemas.openxmlformats.org/officeDocument/2006/relationships/tags" Target="../tags/tag46.xml"/><Relationship Id="rId10" Type="http://schemas.openxmlformats.org/officeDocument/2006/relationships/image" Target="../media/image1.emf"/><Relationship Id="rId4" Type="http://schemas.openxmlformats.org/officeDocument/2006/relationships/tags" Target="../tags/tag45.xml"/><Relationship Id="rId9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37442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0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>
          <a:xfrm>
            <a:off x="2438400" y="1295400"/>
            <a:ext cx="6180224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Finding location for residential construction investment in Boston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+mn-lt"/>
              </a:rPr>
              <a:t>Alexander Iliyashov</a:t>
            </a:r>
            <a:endParaRPr lang="en-US" sz="2400" dirty="0" smtClean="0">
              <a:latin typeface="+mn-lt"/>
            </a:endParaRPr>
          </a:p>
          <a:p>
            <a:r>
              <a:rPr lang="en-US" sz="2400" dirty="0" smtClean="0">
                <a:latin typeface="+mn-lt"/>
              </a:rPr>
              <a:t>August 2020</a:t>
            </a:r>
            <a:endParaRPr lang="en-US" sz="2400" dirty="0"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2000" y="3429000"/>
            <a:ext cx="5126182" cy="2819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5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0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fontAlgn="base"/>
            <a:r>
              <a:rPr lang="en-US" sz="2400" dirty="0"/>
              <a:t>Situated mainly in the South of Boston in the distance of 1-2km from city center. Mainly low-rise residential area with bars, small restaurants and convenience </a:t>
            </a:r>
            <a:r>
              <a:rPr lang="en-US" sz="2400" dirty="0" smtClean="0"/>
              <a:t>stores</a:t>
            </a:r>
          </a:p>
          <a:p>
            <a:pPr fontAlgn="base"/>
            <a:r>
              <a:rPr lang="en-US" sz="2400" dirty="0" smtClean="0"/>
              <a:t>Relatively </a:t>
            </a:r>
            <a:r>
              <a:rPr lang="en-US" sz="2400" dirty="0"/>
              <a:t>low number of venues and average crime rate</a:t>
            </a:r>
          </a:p>
          <a:p>
            <a:pPr marL="0" indent="0" fontAlgn="base">
              <a:buNone/>
            </a:pPr>
            <a:endParaRPr lang="en-US" sz="2400" dirty="0"/>
          </a:p>
        </p:txBody>
      </p:sp>
      <p:pic>
        <p:nvPicPr>
          <p:cNvPr id="10241" name="Picture 14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091656"/>
            <a:ext cx="48768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371600" y="5882481"/>
            <a:ext cx="3515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Boston average crime rate per neighbourhood 0.04%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0763116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9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r>
              <a:rPr lang="en-US" sz="2000" dirty="0"/>
              <a:t>Situated </a:t>
            </a:r>
            <a:r>
              <a:rPr lang="en-US" sz="2000" dirty="0" smtClean="0"/>
              <a:t>in </a:t>
            </a:r>
            <a:r>
              <a:rPr lang="en-US" sz="2000" dirty="0"/>
              <a:t>the North of </a:t>
            </a:r>
            <a:r>
              <a:rPr lang="en-US" sz="2000" dirty="0" smtClean="0"/>
              <a:t>Boston mainly in the center and close surroundings. in </a:t>
            </a:r>
            <a:r>
              <a:rPr lang="en-US" sz="2000" dirty="0"/>
              <a:t>the Boston city center, close to the city center locations and close to Cambridge area. Mainly high-rise housing area with developed </a:t>
            </a:r>
            <a:r>
              <a:rPr lang="en-US" sz="2000" dirty="0" smtClean="0"/>
              <a:t>infrastructure.</a:t>
            </a:r>
            <a:endParaRPr lang="en-US" sz="2000" dirty="0"/>
          </a:p>
          <a:p>
            <a:pPr fontAlgn="base"/>
            <a:r>
              <a:rPr lang="en-US" sz="2000" dirty="0"/>
              <a:t>Relatively high number of venues and </a:t>
            </a:r>
            <a:r>
              <a:rPr lang="en-US" sz="2000" dirty="0" smtClean="0"/>
              <a:t>varied </a:t>
            </a:r>
            <a:r>
              <a:rPr lang="en-US" sz="2000" dirty="0"/>
              <a:t>crime rate</a:t>
            </a:r>
          </a:p>
          <a:p>
            <a:pPr marL="0" indent="0" fontAlgn="base">
              <a:buNone/>
            </a:pPr>
            <a:endParaRPr lang="en-US" sz="2400" dirty="0"/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371600" y="5882481"/>
            <a:ext cx="3515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Boston average crime rate per neighbourhood 0.04%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5400" y="3200400"/>
            <a:ext cx="4986960" cy="285927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28420808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3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Recommendations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4297363"/>
          </a:xfrm>
        </p:spPr>
        <p:txBody>
          <a:bodyPr>
            <a:normAutofit/>
          </a:bodyPr>
          <a:lstStyle/>
          <a:p>
            <a:pPr fontAlgn="base"/>
            <a:r>
              <a:rPr lang="en-US" sz="2400" dirty="0"/>
              <a:t>My </a:t>
            </a:r>
            <a:r>
              <a:rPr lang="en-US" sz="2400" dirty="0" smtClean="0"/>
              <a:t>recommendation </a:t>
            </a:r>
            <a:r>
              <a:rPr lang="en-US" sz="2400" dirty="0"/>
              <a:t>to invest in the neigbourhoods selected on the next </a:t>
            </a:r>
            <a:r>
              <a:rPr lang="en-US" sz="2400" dirty="0" smtClean="0"/>
              <a:t>chart</a:t>
            </a:r>
          </a:p>
          <a:p>
            <a:pPr fontAlgn="base"/>
            <a:r>
              <a:rPr lang="en-US" sz="2400" dirty="0" smtClean="0"/>
              <a:t>Selection based </a:t>
            </a:r>
            <a:r>
              <a:rPr lang="en-US" sz="2400" dirty="0"/>
              <a:t>on the relative ratio of venues vs crime </a:t>
            </a:r>
            <a:r>
              <a:rPr lang="en-US" sz="2400" dirty="0" smtClean="0"/>
              <a:t>rate</a:t>
            </a:r>
          </a:p>
          <a:p>
            <a:pPr fontAlgn="base"/>
            <a:r>
              <a:rPr lang="en-US" sz="2400" dirty="0"/>
              <a:t>All selected neigbourhoods located in the Cluster 1 and close to Boston city </a:t>
            </a:r>
            <a:r>
              <a:rPr lang="en-US" sz="2400" dirty="0" smtClean="0"/>
              <a:t>center</a:t>
            </a:r>
            <a:endParaRPr lang="en-US" dirty="0"/>
          </a:p>
          <a:p>
            <a:pPr marL="0" indent="0" fontAlgn="base">
              <a:buNone/>
            </a:pPr>
            <a:endParaRPr lang="en-US" sz="24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066800" y="3657600"/>
            <a:ext cx="4986960" cy="2859272"/>
            <a:chOff x="1219200" y="2853280"/>
            <a:chExt cx="4986960" cy="285927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19200" y="2853280"/>
              <a:ext cx="4986960" cy="285927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1447800" y="4038600"/>
              <a:ext cx="3581400" cy="1475105"/>
            </a:xfrm>
            <a:prstGeom prst="rect">
              <a:avLst/>
            </a:prstGeom>
            <a:solidFill>
              <a:srgbClr val="4472C4">
                <a:alpha val="2902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Text Box 30"/>
            <p:cNvSpPr txBox="1"/>
            <p:nvPr/>
          </p:nvSpPr>
          <p:spPr>
            <a:xfrm>
              <a:off x="1828800" y="4038600"/>
              <a:ext cx="2647950" cy="62103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Targeted neighbourhoods that could be considered for potential investments</a:t>
              </a:r>
            </a:p>
          </p:txBody>
        </p:sp>
      </p:grpSp>
      <p:pic>
        <p:nvPicPr>
          <p:cNvPr id="10" name="Picture 9"/>
          <p:cNvPicPr/>
          <p:nvPr/>
        </p:nvPicPr>
        <p:blipFill>
          <a:blip r:embed="rId11"/>
          <a:stretch>
            <a:fillRect/>
          </a:stretch>
        </p:blipFill>
        <p:spPr>
          <a:xfrm>
            <a:off x="6358560" y="3641746"/>
            <a:ext cx="2273008" cy="227942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9585032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7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Discussions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5216768"/>
          </a:xfrm>
        </p:spPr>
        <p:txBody>
          <a:bodyPr>
            <a:normAutofit fontScale="47500" lnSpcReduction="20000"/>
          </a:bodyPr>
          <a:lstStyle/>
          <a:p>
            <a:pPr marL="0" lvl="0" indent="0" fontAlgn="base">
              <a:spcAft>
                <a:spcPts val="1200"/>
              </a:spcAft>
              <a:buNone/>
            </a:pPr>
            <a:r>
              <a:rPr lang="en-US" sz="4400" dirty="0" smtClean="0"/>
              <a:t>Potential actions for model improvement and further development: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 smtClean="0"/>
              <a:t>Enhance analyzed </a:t>
            </a:r>
            <a:r>
              <a:rPr lang="en-US" sz="4400" dirty="0"/>
              <a:t>data by 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Retrieve more than 100 venues per location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Increase targeted area and include in to analysis Boston surroundings 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Test methodology with another big city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Change </a:t>
            </a:r>
            <a:r>
              <a:rPr lang="en-US" sz="4400" dirty="0" err="1"/>
              <a:t>Nominatim</a:t>
            </a:r>
            <a:r>
              <a:rPr lang="en-US" sz="4400" dirty="0"/>
              <a:t> for paid </a:t>
            </a:r>
            <a:r>
              <a:rPr lang="en-US" sz="4400" dirty="0" err="1"/>
              <a:t>geolocator</a:t>
            </a:r>
            <a:r>
              <a:rPr lang="en-US" sz="4400" dirty="0"/>
              <a:t> to speed up identification of coordinates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Incorporate crime data in k-means analysis and set up one k-means model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Analyze further features that could impact attractiveness for </a:t>
            </a:r>
            <a:r>
              <a:rPr lang="en-US" sz="4400" dirty="0" smtClean="0"/>
              <a:t>investments </a:t>
            </a:r>
            <a:r>
              <a:rPr lang="en-US" sz="4400" dirty="0"/>
              <a:t>(hosing price, public transport availability, etc.)</a:t>
            </a:r>
          </a:p>
          <a:p>
            <a:pPr marL="0" indent="0" fontAlgn="base">
              <a:buNone/>
            </a:pPr>
            <a:endParaRPr lang="en-US" sz="2400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6040459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4835768"/>
          </a:xfrm>
        </p:spPr>
        <p:txBody>
          <a:bodyPr>
            <a:normAutofit fontScale="85000" lnSpcReduction="20000"/>
          </a:bodyPr>
          <a:lstStyle/>
          <a:p>
            <a:pPr marL="0" indent="0" fontAlgn="base">
              <a:spcAft>
                <a:spcPts val="600"/>
              </a:spcAft>
              <a:buNone/>
            </a:pPr>
            <a:r>
              <a:rPr lang="en-US" dirty="0"/>
              <a:t>In my study I analyzed </a:t>
            </a:r>
            <a:r>
              <a:rPr lang="en-US" dirty="0" smtClean="0"/>
              <a:t>neigbourhoods </a:t>
            </a:r>
            <a:r>
              <a:rPr lang="en-US" dirty="0"/>
              <a:t>of Boston city. </a:t>
            </a:r>
            <a:endParaRPr lang="en-US" dirty="0" smtClean="0"/>
          </a:p>
          <a:p>
            <a:pPr fontAlgn="base">
              <a:spcAft>
                <a:spcPts val="600"/>
              </a:spcAft>
            </a:pPr>
            <a:r>
              <a:rPr lang="en-US" dirty="0" smtClean="0"/>
              <a:t>K-means </a:t>
            </a:r>
            <a:r>
              <a:rPr lang="en-US" dirty="0"/>
              <a:t>combined with exploratory  analysis was </a:t>
            </a:r>
            <a:r>
              <a:rPr lang="en-US" dirty="0" smtClean="0"/>
              <a:t>applied </a:t>
            </a:r>
            <a:r>
              <a:rPr lang="en-US" dirty="0"/>
              <a:t>to identify potentially attractive neighbourhoods for investments in residential </a:t>
            </a:r>
            <a:r>
              <a:rPr lang="en-US" dirty="0" smtClean="0"/>
              <a:t>construction. </a:t>
            </a:r>
            <a:r>
              <a:rPr lang="en-US" dirty="0"/>
              <a:t>Potential </a:t>
            </a:r>
            <a:r>
              <a:rPr lang="en-US" dirty="0" smtClean="0"/>
              <a:t>attractive </a:t>
            </a:r>
            <a:r>
              <a:rPr lang="en-US" dirty="0"/>
              <a:t>locations were </a:t>
            </a:r>
            <a:r>
              <a:rPr lang="en-US" dirty="0" smtClean="0"/>
              <a:t>successfully </a:t>
            </a:r>
            <a:r>
              <a:rPr lang="en-US" dirty="0"/>
              <a:t>identified. </a:t>
            </a:r>
          </a:p>
          <a:p>
            <a:pPr fontAlgn="base">
              <a:spcAft>
                <a:spcPts val="600"/>
              </a:spcAft>
            </a:pPr>
            <a:r>
              <a:rPr lang="en-US" dirty="0"/>
              <a:t>This model should be used as one of the component of the more complex analysis that should include other relevant to </a:t>
            </a:r>
            <a:r>
              <a:rPr lang="en-US" dirty="0" smtClean="0"/>
              <a:t>investment </a:t>
            </a:r>
            <a:r>
              <a:rPr lang="en-US" dirty="0"/>
              <a:t>attractiveness parameters. </a:t>
            </a:r>
          </a:p>
          <a:p>
            <a:pPr fontAlgn="base">
              <a:spcAft>
                <a:spcPts val="600"/>
              </a:spcAft>
            </a:pPr>
            <a:r>
              <a:rPr lang="en-US" dirty="0" smtClean="0"/>
              <a:t>This model </a:t>
            </a:r>
            <a:r>
              <a:rPr lang="en-US" dirty="0"/>
              <a:t>could be applied for other location to solve similar problems.</a:t>
            </a:r>
          </a:p>
          <a:p>
            <a:pPr marL="0" indent="0" fontAlgn="base">
              <a:buNone/>
            </a:pPr>
            <a:endParaRPr lang="en-US" sz="2400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81903417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1644459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/>
              <a:t>Introduction of Business problem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aim of the project is to evaluate areas of Boston city and find attractive locations for </a:t>
            </a:r>
            <a:r>
              <a:rPr lang="en-US" dirty="0" smtClean="0"/>
              <a:t>residential construction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Safety </a:t>
            </a:r>
            <a:r>
              <a:rPr lang="en-US" dirty="0"/>
              <a:t>and comfort of the area </a:t>
            </a:r>
            <a:r>
              <a:rPr lang="en-US" dirty="0" smtClean="0"/>
              <a:t>impacts interest </a:t>
            </a:r>
            <a:r>
              <a:rPr lang="en-US" dirty="0"/>
              <a:t>to real estate from potential high-income buyers</a:t>
            </a:r>
            <a:endParaRPr lang="en-US" dirty="0" smtClean="0"/>
          </a:p>
        </p:txBody>
      </p:sp>
    </p:spTree>
    <p:custDataLst>
      <p:tags r:id="rId2"/>
    </p:custData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7108146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Methodology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>
            <a:normAutofit fontScale="92500"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k-means </a:t>
            </a:r>
            <a:r>
              <a:rPr lang="en-US" dirty="0"/>
              <a:t>clustering </a:t>
            </a:r>
            <a:r>
              <a:rPr lang="en-US" dirty="0" smtClean="0"/>
              <a:t>was used to </a:t>
            </a:r>
            <a:r>
              <a:rPr lang="en-US" dirty="0"/>
              <a:t>identify clusters with the most developed </a:t>
            </a:r>
            <a:r>
              <a:rPr lang="en-US" dirty="0" smtClean="0"/>
              <a:t>infrastructure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Further exploratory analysis of  </a:t>
            </a:r>
            <a:r>
              <a:rPr lang="en-US" dirty="0"/>
              <a:t>criminal statistic </a:t>
            </a:r>
            <a:r>
              <a:rPr lang="en-US" dirty="0" smtClean="0"/>
              <a:t>was implemented  to identify </a:t>
            </a:r>
            <a:r>
              <a:rPr lang="en-US" dirty="0"/>
              <a:t>neighborhoods with developed infrastructure and low crime incidents </a:t>
            </a:r>
            <a:r>
              <a:rPr lang="en-US" dirty="0" smtClean="0"/>
              <a:t>rate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 </a:t>
            </a:r>
            <a:r>
              <a:rPr lang="en-US" dirty="0"/>
              <a:t>Venue and crime data </a:t>
            </a:r>
            <a:r>
              <a:rPr lang="en-US" dirty="0" smtClean="0"/>
              <a:t>was normalized </a:t>
            </a:r>
            <a:r>
              <a:rPr lang="en-US" dirty="0"/>
              <a:t>across all Boston </a:t>
            </a:r>
            <a:r>
              <a:rPr lang="en-US" dirty="0" smtClean="0"/>
              <a:t>neighbourhoods </a:t>
            </a:r>
            <a:r>
              <a:rPr lang="en-US" dirty="0"/>
              <a:t>to make it </a:t>
            </a:r>
            <a:r>
              <a:rPr lang="en-US" dirty="0" smtClean="0"/>
              <a:t>comparable</a:t>
            </a:r>
            <a:endParaRPr lang="en-US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725525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9321521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Venues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Total number of venues provided by Foursquare database is ~</a:t>
            </a:r>
            <a:r>
              <a:rPr lang="en-US" dirty="0" smtClean="0"/>
              <a:t>1’600, mainly related </a:t>
            </a:r>
            <a:r>
              <a:rPr lang="en-US" dirty="0"/>
              <a:t>to food category</a:t>
            </a:r>
            <a:endParaRPr lang="en-US" sz="2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71600" y="2971800"/>
            <a:ext cx="5968501" cy="3462828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25034260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72822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Crimes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Total </a:t>
            </a:r>
            <a:r>
              <a:rPr lang="en-US" sz="2800" dirty="0"/>
              <a:t>number of the criminal incidents for first seven month of 2020 is ~2’900. Majority of the incidents belong to Assault, Burglary and Robbery categories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6800" y="3048000"/>
            <a:ext cx="7665356" cy="29718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66325027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7663263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Venues vs Crimes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is negative </a:t>
            </a:r>
            <a:r>
              <a:rPr lang="en-US" dirty="0"/>
              <a:t>correlation between number of Crimes and Number of Venues grouped by neighborhoods</a:t>
            </a:r>
            <a:endParaRPr lang="en-US" sz="28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00200" y="3124200"/>
            <a:ext cx="5791200" cy="3643106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4642537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6160647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Agenda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Introduction of Business problem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Methodology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Analysis and 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Recommendations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Discussions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Conclusions</a:t>
            </a:r>
          </a:p>
          <a:p>
            <a:endParaRPr lang="en-US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15765033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Clustering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5 clusters K-means neighborhoods classification was implemented based on the venues information</a:t>
            </a:r>
            <a:endParaRPr lang="en-US" sz="28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19200" y="2590800"/>
            <a:ext cx="3974937" cy="373717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0570274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3085770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Analysis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lvl="0" fontAlgn="base"/>
            <a:r>
              <a:rPr lang="en-US" sz="2200" b="1" dirty="0"/>
              <a:t>Group 1</a:t>
            </a:r>
            <a:r>
              <a:rPr lang="en-US" sz="2200" dirty="0"/>
              <a:t> </a:t>
            </a:r>
            <a:r>
              <a:rPr lang="en-US" sz="2200" dirty="0" smtClean="0"/>
              <a:t>(big) further analysis required</a:t>
            </a:r>
          </a:p>
          <a:p>
            <a:pPr lvl="0" fontAlgn="base"/>
            <a:r>
              <a:rPr lang="en-US" sz="2200" b="1" dirty="0" smtClean="0"/>
              <a:t>Group </a:t>
            </a:r>
            <a:r>
              <a:rPr lang="en-US" sz="2200" b="1" dirty="0"/>
              <a:t>2</a:t>
            </a:r>
            <a:r>
              <a:rPr lang="en-US" sz="2200" dirty="0"/>
              <a:t> </a:t>
            </a:r>
            <a:r>
              <a:rPr lang="en-US" sz="2200" dirty="0" smtClean="0"/>
              <a:t>(small) Cluster </a:t>
            </a:r>
            <a:r>
              <a:rPr lang="en-US" sz="2200" dirty="0"/>
              <a:t>2 and Cluster 3 have high crime rate and both </a:t>
            </a:r>
            <a:r>
              <a:rPr lang="en-US" sz="2200" dirty="0" smtClean="0"/>
              <a:t>Clusters were excluded </a:t>
            </a:r>
            <a:r>
              <a:rPr lang="en-US" sz="2200" dirty="0"/>
              <a:t>from our analysis. Cluster 4 could be potentially targeted but it is located very close to airport and </a:t>
            </a:r>
            <a:r>
              <a:rPr lang="en-US" sz="2200" dirty="0" smtClean="0"/>
              <a:t>was excluded due </a:t>
            </a:r>
            <a:r>
              <a:rPr lang="en-US" sz="2200" dirty="0"/>
              <a:t>to potential noise from the flights.</a:t>
            </a:r>
          </a:p>
        </p:txBody>
      </p:sp>
      <p:pic>
        <p:nvPicPr>
          <p:cNvPr id="7" name="Picture 6"/>
          <p:cNvPicPr/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52775"/>
            <a:ext cx="6400800" cy="241462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609600" y="5943600"/>
            <a:ext cx="121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Number of neighbourhoods</a:t>
            </a:r>
          </a:p>
          <a:p>
            <a:r>
              <a:rPr lang="en-US" sz="1100" dirty="0"/>
              <a:t>p</a:t>
            </a:r>
            <a:r>
              <a:rPr lang="en-US" sz="1100" dirty="0" smtClean="0"/>
              <a:t>er cluster</a:t>
            </a:r>
            <a:endParaRPr 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133600" y="5974377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4</a:t>
            </a:r>
            <a:endParaRPr lang="en-US" sz="1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429000" y="5974377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21</a:t>
            </a:r>
            <a:endParaRPr lang="en-US" sz="1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495800" y="59436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638800" y="5940532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0" y="594053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16441253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784884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0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fontAlgn="base"/>
            <a:r>
              <a:rPr lang="en-US" sz="2400" dirty="0"/>
              <a:t>Situated mainly in the South of Boston in the distance of 1-2km from city center. Mainly low-rise residential area with bars, small restaurants and convenience </a:t>
            </a:r>
            <a:r>
              <a:rPr lang="en-US" sz="2400" dirty="0" smtClean="0"/>
              <a:t>stores</a:t>
            </a:r>
          </a:p>
          <a:p>
            <a:pPr fontAlgn="base"/>
            <a:r>
              <a:rPr lang="en-US" sz="2400" dirty="0" smtClean="0"/>
              <a:t>Relatively </a:t>
            </a:r>
            <a:r>
              <a:rPr lang="en-US" sz="2400" dirty="0"/>
              <a:t>low number of venues and average crime rate</a:t>
            </a:r>
          </a:p>
          <a:p>
            <a:pPr marL="0" indent="0" fontAlgn="base">
              <a:buNone/>
            </a:pPr>
            <a:endParaRPr lang="en-US" sz="2400" dirty="0"/>
          </a:p>
        </p:txBody>
      </p:sp>
      <p:pic>
        <p:nvPicPr>
          <p:cNvPr id="10241" name="Picture 14"/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091656"/>
            <a:ext cx="48768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371600" y="5882481"/>
            <a:ext cx="3515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Boston average crime rate per neighbourhood 0.04%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00797281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0131214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r>
              <a:rPr lang="en-US" sz="2000" dirty="0"/>
              <a:t>Situated </a:t>
            </a:r>
            <a:r>
              <a:rPr lang="en-US" sz="2000" dirty="0" smtClean="0"/>
              <a:t>in </a:t>
            </a:r>
            <a:r>
              <a:rPr lang="en-US" sz="2000" dirty="0"/>
              <a:t>the North of </a:t>
            </a:r>
            <a:r>
              <a:rPr lang="en-US" sz="2000" dirty="0" smtClean="0"/>
              <a:t>Boston mainly in the center and close surroundings. in </a:t>
            </a:r>
            <a:r>
              <a:rPr lang="en-US" sz="2000" dirty="0"/>
              <a:t>the Boston city center, close to the city center locations and close to Cambridge area. Mainly high-rise housing area with developed </a:t>
            </a:r>
            <a:r>
              <a:rPr lang="en-US" sz="2000" dirty="0" smtClean="0"/>
              <a:t>infrastructure.</a:t>
            </a:r>
            <a:endParaRPr lang="en-US" sz="2000" dirty="0"/>
          </a:p>
          <a:p>
            <a:pPr fontAlgn="base"/>
            <a:r>
              <a:rPr lang="en-US" sz="2000" dirty="0"/>
              <a:t>Relatively high number of venues and </a:t>
            </a:r>
            <a:r>
              <a:rPr lang="en-US" sz="2000" dirty="0" smtClean="0"/>
              <a:t>varied </a:t>
            </a:r>
            <a:r>
              <a:rPr lang="en-US" sz="2000" dirty="0"/>
              <a:t>crime rate</a:t>
            </a:r>
          </a:p>
          <a:p>
            <a:pPr marL="0" indent="0" fontAlgn="base">
              <a:buNone/>
            </a:pPr>
            <a:endParaRPr lang="en-US" sz="2400" dirty="0"/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1371600" y="5882481"/>
            <a:ext cx="3515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Boston average crime rate per neighbourhood 0.04%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5400" y="3200400"/>
            <a:ext cx="4986960" cy="285927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92892750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509263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Recommendations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4297363"/>
          </a:xfrm>
        </p:spPr>
        <p:txBody>
          <a:bodyPr>
            <a:normAutofit/>
          </a:bodyPr>
          <a:lstStyle/>
          <a:p>
            <a:pPr fontAlgn="base"/>
            <a:r>
              <a:rPr lang="en-US" sz="2400" dirty="0"/>
              <a:t>My </a:t>
            </a:r>
            <a:r>
              <a:rPr lang="en-US" sz="2400" dirty="0" smtClean="0"/>
              <a:t>recommendation </a:t>
            </a:r>
            <a:r>
              <a:rPr lang="en-US" sz="2400" dirty="0"/>
              <a:t>to invest in the neigbourhoods selected on the next </a:t>
            </a:r>
            <a:r>
              <a:rPr lang="en-US" sz="2400" dirty="0" smtClean="0"/>
              <a:t>chart</a:t>
            </a:r>
          </a:p>
          <a:p>
            <a:pPr fontAlgn="base"/>
            <a:r>
              <a:rPr lang="en-US" sz="2400" dirty="0" smtClean="0"/>
              <a:t>Selection based </a:t>
            </a:r>
            <a:r>
              <a:rPr lang="en-US" sz="2400" dirty="0"/>
              <a:t>on the relative ratio of venues vs crime </a:t>
            </a:r>
            <a:r>
              <a:rPr lang="en-US" sz="2400" dirty="0" smtClean="0"/>
              <a:t>rate</a:t>
            </a:r>
          </a:p>
          <a:p>
            <a:pPr fontAlgn="base"/>
            <a:r>
              <a:rPr lang="en-US" sz="2400" dirty="0"/>
              <a:t>All selected neigbourhoods located in the Cluster 1 and close to Boston city </a:t>
            </a:r>
            <a:r>
              <a:rPr lang="en-US" sz="2400" dirty="0" smtClean="0"/>
              <a:t>center</a:t>
            </a:r>
            <a:endParaRPr lang="en-US" dirty="0"/>
          </a:p>
          <a:p>
            <a:pPr marL="0" indent="0" fontAlgn="base">
              <a:buNone/>
            </a:pPr>
            <a:endParaRPr lang="en-US" sz="24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066800" y="3657600"/>
            <a:ext cx="4986960" cy="2859272"/>
            <a:chOff x="1219200" y="2853280"/>
            <a:chExt cx="4986960" cy="285927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19200" y="2853280"/>
              <a:ext cx="4986960" cy="285927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1447800" y="4038600"/>
              <a:ext cx="3581400" cy="1475105"/>
            </a:xfrm>
            <a:prstGeom prst="rect">
              <a:avLst/>
            </a:prstGeom>
            <a:solidFill>
              <a:srgbClr val="4472C4">
                <a:alpha val="2902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Text Box 30"/>
            <p:cNvSpPr txBox="1"/>
            <p:nvPr/>
          </p:nvSpPr>
          <p:spPr>
            <a:xfrm>
              <a:off x="1828800" y="4038600"/>
              <a:ext cx="2647950" cy="62103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Targeted neighbourhoods that could be considered for potential investments</a:t>
              </a:r>
            </a:p>
          </p:txBody>
        </p:sp>
      </p:grpSp>
      <p:pic>
        <p:nvPicPr>
          <p:cNvPr id="10" name="Picture 9"/>
          <p:cNvPicPr/>
          <p:nvPr/>
        </p:nvPicPr>
        <p:blipFill>
          <a:blip r:embed="rId11"/>
          <a:stretch>
            <a:fillRect/>
          </a:stretch>
        </p:blipFill>
        <p:spPr>
          <a:xfrm>
            <a:off x="6358560" y="3641746"/>
            <a:ext cx="2273008" cy="227942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0160364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3353042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8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Discussions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5216768"/>
          </a:xfrm>
        </p:spPr>
        <p:txBody>
          <a:bodyPr>
            <a:normAutofit fontScale="47500" lnSpcReduction="20000"/>
          </a:bodyPr>
          <a:lstStyle/>
          <a:p>
            <a:pPr marL="0" lvl="0" indent="0" fontAlgn="base">
              <a:spcAft>
                <a:spcPts val="1200"/>
              </a:spcAft>
              <a:buNone/>
            </a:pPr>
            <a:r>
              <a:rPr lang="en-US" sz="4400" dirty="0" smtClean="0"/>
              <a:t>Potential actions for model improvement and further development: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 smtClean="0"/>
              <a:t>Enhance analyzed </a:t>
            </a:r>
            <a:r>
              <a:rPr lang="en-US" sz="4400" dirty="0"/>
              <a:t>data by 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Retrieve more than 100 venues per location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Increase targeted area and include in to analysis Boston surroundings </a:t>
            </a:r>
          </a:p>
          <a:p>
            <a:pPr marL="857250" lvl="3" fontAlgn="base">
              <a:spcAft>
                <a:spcPts val="1200"/>
              </a:spcAft>
            </a:pPr>
            <a:r>
              <a:rPr lang="en-US" sz="4000" dirty="0"/>
              <a:t>Test methodology with another big city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Change </a:t>
            </a:r>
            <a:r>
              <a:rPr lang="en-US" sz="4400" dirty="0" err="1"/>
              <a:t>Nominatim</a:t>
            </a:r>
            <a:r>
              <a:rPr lang="en-US" sz="4400" dirty="0"/>
              <a:t> for paid </a:t>
            </a:r>
            <a:r>
              <a:rPr lang="en-US" sz="4400" dirty="0" err="1"/>
              <a:t>geolocator</a:t>
            </a:r>
            <a:r>
              <a:rPr lang="en-US" sz="4400" dirty="0"/>
              <a:t> to speed up identification of coordinates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Incorporate crime data in k-means analysis and set up one k-means model</a:t>
            </a:r>
          </a:p>
          <a:p>
            <a:pPr marL="0" lvl="0" fontAlgn="base">
              <a:spcAft>
                <a:spcPts val="1200"/>
              </a:spcAft>
            </a:pPr>
            <a:r>
              <a:rPr lang="en-US" sz="4400" dirty="0"/>
              <a:t>Analyze further features that could impact attractiveness for </a:t>
            </a:r>
            <a:r>
              <a:rPr lang="en-US" sz="4400" dirty="0" smtClean="0"/>
              <a:t>investments </a:t>
            </a:r>
            <a:r>
              <a:rPr lang="en-US" sz="4400" dirty="0"/>
              <a:t>(hosing price, public transport availability, etc.)</a:t>
            </a:r>
          </a:p>
          <a:p>
            <a:pPr marL="0" indent="0" fontAlgn="base">
              <a:buNone/>
            </a:pPr>
            <a:endParaRPr lang="en-US" sz="2400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85063186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2019073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2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Conclusions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762000" y="1412632"/>
            <a:ext cx="8077200" cy="4835768"/>
          </a:xfrm>
        </p:spPr>
        <p:txBody>
          <a:bodyPr>
            <a:normAutofit fontScale="85000" lnSpcReduction="20000"/>
          </a:bodyPr>
          <a:lstStyle/>
          <a:p>
            <a:pPr marL="0" indent="0" fontAlgn="base">
              <a:spcAft>
                <a:spcPts val="600"/>
              </a:spcAft>
              <a:buNone/>
            </a:pPr>
            <a:r>
              <a:rPr lang="en-US" dirty="0"/>
              <a:t>In my study I analyzed </a:t>
            </a:r>
            <a:r>
              <a:rPr lang="en-US" dirty="0" smtClean="0"/>
              <a:t>neigbourhoods </a:t>
            </a:r>
            <a:r>
              <a:rPr lang="en-US" dirty="0"/>
              <a:t>of Boston city. </a:t>
            </a:r>
            <a:endParaRPr lang="en-US" dirty="0" smtClean="0"/>
          </a:p>
          <a:p>
            <a:pPr fontAlgn="base">
              <a:spcAft>
                <a:spcPts val="600"/>
              </a:spcAft>
            </a:pPr>
            <a:r>
              <a:rPr lang="en-US" dirty="0" smtClean="0"/>
              <a:t>K-means </a:t>
            </a:r>
            <a:r>
              <a:rPr lang="en-US" dirty="0"/>
              <a:t>combined with exploratory  analysis was </a:t>
            </a:r>
            <a:r>
              <a:rPr lang="en-US" dirty="0" smtClean="0"/>
              <a:t>applied </a:t>
            </a:r>
            <a:r>
              <a:rPr lang="en-US" dirty="0"/>
              <a:t>to identify potentially attractive neighbourhoods for investments in residential </a:t>
            </a:r>
            <a:r>
              <a:rPr lang="en-US" dirty="0" smtClean="0"/>
              <a:t>construction. </a:t>
            </a:r>
            <a:r>
              <a:rPr lang="en-US" dirty="0"/>
              <a:t>Potential </a:t>
            </a:r>
            <a:r>
              <a:rPr lang="en-US" dirty="0" smtClean="0"/>
              <a:t>attractive </a:t>
            </a:r>
            <a:r>
              <a:rPr lang="en-US" dirty="0"/>
              <a:t>locations were </a:t>
            </a:r>
            <a:r>
              <a:rPr lang="en-US" dirty="0" smtClean="0"/>
              <a:t>successfully </a:t>
            </a:r>
            <a:r>
              <a:rPr lang="en-US" dirty="0"/>
              <a:t>identified. </a:t>
            </a:r>
          </a:p>
          <a:p>
            <a:pPr fontAlgn="base">
              <a:spcAft>
                <a:spcPts val="600"/>
              </a:spcAft>
            </a:pPr>
            <a:r>
              <a:rPr lang="en-US" dirty="0"/>
              <a:t>This model should be used as one of the component of the more complex analysis that should include other relevant to </a:t>
            </a:r>
            <a:r>
              <a:rPr lang="en-US" dirty="0" smtClean="0"/>
              <a:t>investment </a:t>
            </a:r>
            <a:r>
              <a:rPr lang="en-US" dirty="0"/>
              <a:t>attractiveness parameters. </a:t>
            </a:r>
          </a:p>
          <a:p>
            <a:pPr fontAlgn="base">
              <a:spcAft>
                <a:spcPts val="600"/>
              </a:spcAft>
            </a:pPr>
            <a:r>
              <a:rPr lang="en-US" dirty="0" smtClean="0"/>
              <a:t>This model </a:t>
            </a:r>
            <a:r>
              <a:rPr lang="en-US" dirty="0"/>
              <a:t>could be applied for other location to solve similar problems.</a:t>
            </a:r>
          </a:p>
          <a:p>
            <a:pPr marL="0" indent="0" fontAlgn="base">
              <a:buNone/>
            </a:pPr>
            <a:endParaRPr lang="en-US" sz="2400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5238996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/>
              <a:t>Introduction of Business problem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The aim of the project is to evaluate areas of Boston city and find attractive locations for </a:t>
            </a:r>
            <a:r>
              <a:rPr lang="en-US" dirty="0" smtClean="0"/>
              <a:t>residential construction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Safety </a:t>
            </a:r>
            <a:r>
              <a:rPr lang="en-US" dirty="0"/>
              <a:t>and comfort of the area </a:t>
            </a:r>
            <a:r>
              <a:rPr lang="en-US" dirty="0" smtClean="0"/>
              <a:t>impacts interest </a:t>
            </a:r>
            <a:r>
              <a:rPr lang="en-US" dirty="0"/>
              <a:t>to real estate from potential high-income buyers</a:t>
            </a:r>
            <a:endParaRPr lang="en-US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975483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think-cell Slide" r:id="rId8" imgW="624" imgH="623" progId="TCLayout.ActiveDocument.1">
                  <p:embed/>
                </p:oleObj>
              </mc:Choice>
              <mc:Fallback>
                <p:oleObj name="think-cell Slide" r:id="rId8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b="1" dirty="0" smtClean="0"/>
              <a:t>Methodology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>
            <a:normAutofit fontScale="92500"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k-means </a:t>
            </a:r>
            <a:r>
              <a:rPr lang="en-US" dirty="0"/>
              <a:t>clustering </a:t>
            </a:r>
            <a:r>
              <a:rPr lang="en-US" dirty="0" smtClean="0"/>
              <a:t>was used to </a:t>
            </a:r>
            <a:r>
              <a:rPr lang="en-US" dirty="0"/>
              <a:t>identify clusters with the most developed </a:t>
            </a:r>
            <a:r>
              <a:rPr lang="en-US" dirty="0" smtClean="0"/>
              <a:t>infrastructure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Further exploratory analysis of  </a:t>
            </a:r>
            <a:r>
              <a:rPr lang="en-US" dirty="0"/>
              <a:t>criminal statistic </a:t>
            </a:r>
            <a:r>
              <a:rPr lang="en-US" dirty="0" smtClean="0"/>
              <a:t>was implemented  to identify </a:t>
            </a:r>
            <a:r>
              <a:rPr lang="en-US" dirty="0"/>
              <a:t>neighborhoods with developed infrastructure and low crime incidents </a:t>
            </a:r>
            <a:r>
              <a:rPr lang="en-US" dirty="0" smtClean="0"/>
              <a:t>rate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 </a:t>
            </a:r>
            <a:r>
              <a:rPr lang="en-US" dirty="0"/>
              <a:t>Venue and crime data </a:t>
            </a:r>
            <a:r>
              <a:rPr lang="en-US" dirty="0" smtClean="0"/>
              <a:t>was normalized </a:t>
            </a:r>
            <a:r>
              <a:rPr lang="en-US" dirty="0"/>
              <a:t>across all Boston </a:t>
            </a:r>
            <a:r>
              <a:rPr lang="en-US" dirty="0" smtClean="0"/>
              <a:t>neighbourhoods </a:t>
            </a:r>
            <a:r>
              <a:rPr lang="en-US" dirty="0"/>
              <a:t>to make it </a:t>
            </a:r>
            <a:r>
              <a:rPr lang="en-US" dirty="0" smtClean="0"/>
              <a:t>comparable</a:t>
            </a:r>
            <a:endParaRPr lang="en-US" dirty="0" smtClean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7545447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Venues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Total number of venues provided by Foursquare database is ~</a:t>
            </a:r>
            <a:r>
              <a:rPr lang="en-US" dirty="0" smtClean="0"/>
              <a:t>1’600, mainly related </a:t>
            </a:r>
            <a:r>
              <a:rPr lang="en-US" dirty="0"/>
              <a:t>to food category</a:t>
            </a:r>
            <a:endParaRPr lang="en-US" sz="2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71600" y="2971800"/>
            <a:ext cx="5968501" cy="3462828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12638292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9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Crimes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Total </a:t>
            </a:r>
            <a:r>
              <a:rPr lang="en-US" sz="2800" dirty="0"/>
              <a:t>number of the criminal incidents for first seven month of 2020 is ~2’900. Majority of the incidents belong to Assault, Burglary and Robbery categories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6800" y="3048000"/>
            <a:ext cx="7665356" cy="29718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385160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3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Venues vs Crimes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is negative </a:t>
            </a:r>
            <a:r>
              <a:rPr lang="en-US" dirty="0"/>
              <a:t>correlation between number of Crimes and Number of Venues grouped by neighborhoods</a:t>
            </a:r>
            <a:endParaRPr lang="en-US" sz="28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00200" y="3124200"/>
            <a:ext cx="5791200" cy="3643106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41702715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7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Clustering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5 clusters K-means neighborhoods classification was implemented based on the venues information</a:t>
            </a:r>
            <a:endParaRPr lang="en-US" sz="28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19200" y="2590800"/>
            <a:ext cx="3974937" cy="373717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7142599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1" name="think-cell Slide" r:id="rId9" imgW="624" imgH="623" progId="TCLayout.ActiveDocument.1">
                  <p:embed/>
                </p:oleObj>
              </mc:Choice>
              <mc:Fallback>
                <p:oleObj name="think-cell Slide" r:id="rId9" imgW="624" imgH="62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44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b="1" dirty="0" smtClean="0"/>
              <a:t>Analysis: Cluster Analysis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762000" y="1295400"/>
            <a:ext cx="8077200" cy="4297363"/>
          </a:xfrm>
        </p:spPr>
        <p:txBody>
          <a:bodyPr>
            <a:normAutofit/>
          </a:bodyPr>
          <a:lstStyle/>
          <a:p>
            <a:pPr lvl="0" fontAlgn="base"/>
            <a:r>
              <a:rPr lang="en-US" sz="2200" b="1" dirty="0"/>
              <a:t>Group 1</a:t>
            </a:r>
            <a:r>
              <a:rPr lang="en-US" sz="2200" dirty="0"/>
              <a:t> </a:t>
            </a:r>
            <a:r>
              <a:rPr lang="en-US" sz="2200" dirty="0" smtClean="0"/>
              <a:t>(big) further analysis required</a:t>
            </a:r>
          </a:p>
          <a:p>
            <a:pPr lvl="0" fontAlgn="base"/>
            <a:r>
              <a:rPr lang="en-US" sz="2200" b="1" dirty="0" smtClean="0"/>
              <a:t>Group </a:t>
            </a:r>
            <a:r>
              <a:rPr lang="en-US" sz="2200" b="1" dirty="0"/>
              <a:t>2</a:t>
            </a:r>
            <a:r>
              <a:rPr lang="en-US" sz="2200" dirty="0"/>
              <a:t> </a:t>
            </a:r>
            <a:r>
              <a:rPr lang="en-US" sz="2200" dirty="0" smtClean="0"/>
              <a:t>(small) Cluster </a:t>
            </a:r>
            <a:r>
              <a:rPr lang="en-US" sz="2200" dirty="0"/>
              <a:t>2 and Cluster 3 have high crime rate and both </a:t>
            </a:r>
            <a:r>
              <a:rPr lang="en-US" sz="2200" dirty="0" smtClean="0"/>
              <a:t>Clusters were excluded </a:t>
            </a:r>
            <a:r>
              <a:rPr lang="en-US" sz="2200" dirty="0"/>
              <a:t>from our analysis. Cluster 4 could be potentially targeted but it is located very close to airport and </a:t>
            </a:r>
            <a:r>
              <a:rPr lang="en-US" sz="2200" dirty="0" smtClean="0"/>
              <a:t>was excluded due </a:t>
            </a:r>
            <a:r>
              <a:rPr lang="en-US" sz="2200" dirty="0"/>
              <a:t>to potential noise from the flights.</a:t>
            </a:r>
          </a:p>
        </p:txBody>
      </p:sp>
      <p:pic>
        <p:nvPicPr>
          <p:cNvPr id="7" name="Picture 6"/>
          <p:cNvPicPr/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452775"/>
            <a:ext cx="6400800" cy="241462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609600" y="5943600"/>
            <a:ext cx="121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Number of neighbourhoods</a:t>
            </a:r>
          </a:p>
          <a:p>
            <a:r>
              <a:rPr lang="en-US" sz="1100" dirty="0"/>
              <a:t>p</a:t>
            </a:r>
            <a:r>
              <a:rPr lang="en-US" sz="1100" dirty="0" smtClean="0"/>
              <a:t>er cluster</a:t>
            </a:r>
            <a:endParaRPr 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133600" y="5974377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4</a:t>
            </a:r>
            <a:endParaRPr lang="en-US" sz="1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429000" y="5974377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21</a:t>
            </a:r>
            <a:endParaRPr lang="en-US" sz="1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495800" y="59436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638800" y="5940532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0" y="594053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  1</a:t>
            </a:r>
            <a:endParaRPr lang="en-US" sz="1200" b="1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22333793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eUafo.wXLPf.0ifzK_pFQ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eUafo.wXLPf.0ifzK_pF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f9jTpbRoc6yLS9gbAuds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rJUNlt3weVcPriBoNyjzA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AGzTPKJNXuuOK4v20iPS7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eUafo.wXLPf.0ifzK_pF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uhWvCQomImT50qU5y4Znw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1AcivpRAkHoCkvy0V8hg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heme/theme1.xml><?xml version="1.0" encoding="utf-8"?>
<a:theme xmlns:a="http://schemas.openxmlformats.org/drawingml/2006/main" name="Trai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</Template>
  <TotalTime>0</TotalTime>
  <Words>2723</Words>
  <Application>Microsoft Office PowerPoint</Application>
  <PresentationFormat>On-screen Show (4:3)</PresentationFormat>
  <Paragraphs>238</Paragraphs>
  <Slides>26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Georgia</vt:lpstr>
      <vt:lpstr>Times New Roman</vt:lpstr>
      <vt:lpstr>Wingdings</vt:lpstr>
      <vt:lpstr>Training</vt:lpstr>
      <vt:lpstr>think-cell Slide</vt:lpstr>
      <vt:lpstr>Finding location for residential construction investment in Boston</vt:lpstr>
      <vt:lpstr>Agenda</vt:lpstr>
      <vt:lpstr>Introduction of Business problem</vt:lpstr>
      <vt:lpstr>Methodology</vt:lpstr>
      <vt:lpstr>Analysis: Venues </vt:lpstr>
      <vt:lpstr>Analysis: Crimes </vt:lpstr>
      <vt:lpstr>Analysis: Venues vs Crimes </vt:lpstr>
      <vt:lpstr>Analysis: Clustering </vt:lpstr>
      <vt:lpstr>Analysis: Cluster Analysis</vt:lpstr>
      <vt:lpstr>Analysis: Cluster 0</vt:lpstr>
      <vt:lpstr>Analysis: Cluster 1</vt:lpstr>
      <vt:lpstr>Recommendations</vt:lpstr>
      <vt:lpstr>Discussions</vt:lpstr>
      <vt:lpstr>Conclusion</vt:lpstr>
      <vt:lpstr>Introduction of Business problem</vt:lpstr>
      <vt:lpstr>Methodology</vt:lpstr>
      <vt:lpstr>Analysis: Venues </vt:lpstr>
      <vt:lpstr>Analysis: Crimes </vt:lpstr>
      <vt:lpstr>Analysis: Venues vs Crimes </vt:lpstr>
      <vt:lpstr>Analysis: Clustering </vt:lpstr>
      <vt:lpstr>Analysis: Cluster Analysis</vt:lpstr>
      <vt:lpstr>Analysis: Cluster 0</vt:lpstr>
      <vt:lpstr>Analysis: Cluster 1</vt:lpstr>
      <vt:lpstr>Recommendations</vt:lpstr>
      <vt:lpstr>Discussions</vt:lpstr>
      <vt:lpstr>Conclusions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2020-08-09T10:06:32Z</dcterms:created>
  <dcterms:modified xsi:type="dcterms:W3CDTF">2020-08-09T11:13:34Z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929bff8-5b33-42aa-95d2-28f72e792cb0_Enabled">
    <vt:lpwstr>True</vt:lpwstr>
  </property>
  <property fmtid="{D5CDD505-2E9C-101B-9397-08002B2CF9AE}" pid="3" name="MSIP_Label_4929bff8-5b33-42aa-95d2-28f72e792cb0_SiteId">
    <vt:lpwstr>f35a6974-607f-47d4-82d7-ff31d7dc53a5</vt:lpwstr>
  </property>
  <property fmtid="{D5CDD505-2E9C-101B-9397-08002B2CF9AE}" pid="4" name="MSIP_Label_4929bff8-5b33-42aa-95d2-28f72e792cb0_Owner">
    <vt:lpwstr>ILYASAL1@novartis.net</vt:lpwstr>
  </property>
  <property fmtid="{D5CDD505-2E9C-101B-9397-08002B2CF9AE}" pid="5" name="MSIP_Label_4929bff8-5b33-42aa-95d2-28f72e792cb0_SetDate">
    <vt:lpwstr>2020-08-09T10:12:32.9477433Z</vt:lpwstr>
  </property>
  <property fmtid="{D5CDD505-2E9C-101B-9397-08002B2CF9AE}" pid="6" name="MSIP_Label_4929bff8-5b33-42aa-95d2-28f72e792cb0_Name">
    <vt:lpwstr>Business Use Only</vt:lpwstr>
  </property>
  <property fmtid="{D5CDD505-2E9C-101B-9397-08002B2CF9AE}" pid="7" name="MSIP_Label_4929bff8-5b33-42aa-95d2-28f72e792cb0_Application">
    <vt:lpwstr>Microsoft Azure Information Protection</vt:lpwstr>
  </property>
  <property fmtid="{D5CDD505-2E9C-101B-9397-08002B2CF9AE}" pid="8" name="MSIP_Label_4929bff8-5b33-42aa-95d2-28f72e792cb0_ActionId">
    <vt:lpwstr>82c2150c-007f-4b21-bba1-797f0f20747f</vt:lpwstr>
  </property>
  <property fmtid="{D5CDD505-2E9C-101B-9397-08002B2CF9AE}" pid="9" name="MSIP_Label_4929bff8-5b33-42aa-95d2-28f72e792cb0_Extended_MSFT_Method">
    <vt:lpwstr>Automatic</vt:lpwstr>
  </property>
  <property fmtid="{D5CDD505-2E9C-101B-9397-08002B2CF9AE}" pid="10" name="Confidentiality">
    <vt:lpwstr>Business Use Only</vt:lpwstr>
  </property>
</Properties>
</file>

<file path=docProps/thumbnail.jpeg>
</file>